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6"/>
  </p:notesMasterIdLst>
  <p:sldIdLst>
    <p:sldId id="257" r:id="rId2"/>
    <p:sldId id="259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C83286A-9908-4BEA-9349-7AEDB7446C2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A44DA5-196F-4477-B736-95C11958698F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5D26DD-02EA-411E-A22F-8A6A331E5F0F}" type="slidenum">
              <a:rPr lang="en-US"/>
              <a:pPr/>
              <a:t>2</a:t>
            </a:fld>
            <a:endParaRPr lang="en-US"/>
          </a:p>
        </p:txBody>
      </p:sp>
      <p:sp>
        <p:nvSpPr>
          <p:cNvPr id="1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DFF50D-9FA5-4AAD-AC2A-A551A005A846}" type="slidenum">
              <a:rPr lang="en-US"/>
              <a:pPr/>
              <a:t>3</a:t>
            </a:fld>
            <a:endParaRPr lang="en-US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7B6604-1FF7-410E-9932-A41EA43B5AD8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107950" y="107950"/>
            <a:ext cx="8928100" cy="6642100"/>
            <a:chOff x="68" y="68"/>
            <a:chExt cx="5624" cy="4184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ltGray">
            <a:xfrm>
              <a:off x="68" y="68"/>
              <a:ext cx="5624" cy="418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0" name="Rectangle 4"/>
            <p:cNvSpPr>
              <a:spLocks noChangeArrowheads="1"/>
            </p:cNvSpPr>
            <p:nvPr/>
          </p:nvSpPr>
          <p:spPr bwMode="ltGray">
            <a:xfrm>
              <a:off x="151" y="140"/>
              <a:ext cx="5469" cy="405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1" name="Rectangle 5"/>
            <p:cNvSpPr>
              <a:spLocks noChangeArrowheads="1"/>
            </p:cNvSpPr>
            <p:nvPr/>
          </p:nvSpPr>
          <p:spPr bwMode="ltGray">
            <a:xfrm>
              <a:off x="191" y="188"/>
              <a:ext cx="5377" cy="394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2" name="Rectangle 6"/>
            <p:cNvSpPr>
              <a:spLocks noChangeArrowheads="1"/>
            </p:cNvSpPr>
            <p:nvPr/>
          </p:nvSpPr>
          <p:spPr bwMode="white">
            <a:xfrm>
              <a:off x="272" y="272"/>
              <a:ext cx="5216" cy="37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2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BA1C5BD-595A-401C-8E87-E4D5653D07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70255-D7C1-46D5-8373-740E6808BB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2F2D-2164-4EDA-8C75-AB393E336D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C2C8E6-EF3E-439D-991F-CBAD4687C6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7963E-17A8-46E7-AE0E-DCE0664D8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B94C7-0C8E-4722-8B57-3E9A148F60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661DF-D19B-42A8-B8E1-73F7A88963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EAAE5-A87D-455F-A635-D35123A7C5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DE202-2D10-4B7F-830F-7F9E9D072C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924DD-62A0-4B06-9D76-753C7AF5EA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E4A5A-2766-4C35-B24F-AFA2646C3C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107950" y="107950"/>
            <a:ext cx="8928100" cy="6642100"/>
            <a:chOff x="68" y="68"/>
            <a:chExt cx="5624" cy="4184"/>
          </a:xfrm>
        </p:grpSpPr>
        <p:sp>
          <p:nvSpPr>
            <p:cNvPr id="33795" name="Rectangle 3"/>
            <p:cNvSpPr>
              <a:spLocks noChangeArrowheads="1"/>
            </p:cNvSpPr>
            <p:nvPr/>
          </p:nvSpPr>
          <p:spPr bwMode="ltGray">
            <a:xfrm>
              <a:off x="68" y="68"/>
              <a:ext cx="5624" cy="418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6" name="Rectangle 4"/>
            <p:cNvSpPr>
              <a:spLocks noChangeArrowheads="1"/>
            </p:cNvSpPr>
            <p:nvPr/>
          </p:nvSpPr>
          <p:spPr bwMode="ltGray">
            <a:xfrm>
              <a:off x="151" y="140"/>
              <a:ext cx="5469" cy="405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7" name="Rectangle 5"/>
            <p:cNvSpPr>
              <a:spLocks noChangeArrowheads="1"/>
            </p:cNvSpPr>
            <p:nvPr/>
          </p:nvSpPr>
          <p:spPr bwMode="ltGray">
            <a:xfrm>
              <a:off x="191" y="188"/>
              <a:ext cx="5377" cy="394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white">
            <a:xfrm>
              <a:off x="272" y="272"/>
              <a:ext cx="5216" cy="37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79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8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38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7BF524-0B22-4E53-A967-83450230D5D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 spd="med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a6AnHt0TIe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op.senate.gov/documents/cop-111610-report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3352800"/>
            <a:ext cx="7772400" cy="2743200"/>
          </a:xfrm>
        </p:spPr>
        <p:txBody>
          <a:bodyPr lIns="91440" tIns="45720" rIns="91440" bIns="45720">
            <a:normAutofit/>
          </a:bodyPr>
          <a:lstStyle/>
          <a:p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Congressional Oversight Panel</a:t>
            </a:r>
            <a:b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November 16, 2010</a:t>
            </a:r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200" b="1" i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Examining the Consequences of Mortgage Irregularities for Financial Stability and Foreclosure Mitigation</a:t>
            </a:r>
            <a:endParaRPr lang="en-US" sz="3200" i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123" name="Picture 3" descr="new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8077200" cy="22796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ap_kaufman_100420_m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81000"/>
            <a:ext cx="5181600" cy="3886200"/>
          </a:xfrm>
          <a:prstGeom prst="rect">
            <a:avLst/>
          </a:prstGeom>
          <a:noFill/>
          <a:ln w="19050">
            <a:solidFill>
              <a:srgbClr val="99CCFF"/>
            </a:solidFill>
            <a:miter lim="800000"/>
            <a:headEnd/>
            <a:tailEnd/>
          </a:ln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438400" y="4419600"/>
            <a:ext cx="4343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Senator Ted Kaufman (D-DE)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09600" y="4800600"/>
            <a:ext cx="7848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4"/>
              </a:rPr>
              <a:t>http://www.youtube.com/watch?v=a6AnHt0TIeU</a:t>
            </a:r>
            <a:r>
              <a:rPr lang="en-US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447800" y="3733801"/>
            <a:ext cx="6553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http://cop.senate.gov/documents/cop-111610-report.pdf</a:t>
            </a:r>
            <a:r>
              <a:rPr lang="en-US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4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2667000" y="533400"/>
            <a:ext cx="6019800" cy="2724150"/>
          </a:xfrm>
          <a:prstGeom prst="rect">
            <a:avLst/>
          </a:prstGeom>
          <a:noFill/>
          <a:ln w="19050">
            <a:solidFill>
              <a:srgbClr val="99CCFF"/>
            </a:solidFill>
            <a:miter lim="800000"/>
            <a:headEnd/>
            <a:tailEnd/>
          </a:ln>
          <a:effectLst/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5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914400" y="1295400"/>
            <a:ext cx="2057400" cy="1547813"/>
          </a:xfrm>
          <a:prstGeom prst="rect">
            <a:avLst/>
          </a:prstGeom>
          <a:noFill/>
          <a:ln w="19050">
            <a:solidFill>
              <a:srgbClr val="99CCFF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81000" y="2209800"/>
            <a:ext cx="8382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PO Box 177</a:t>
            </a:r>
          </a:p>
          <a:p>
            <a:pPr algn="ctr" eaLnBrk="1" hangingPunct="1"/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Casar NC 28020</a:t>
            </a:r>
          </a:p>
          <a:p>
            <a:pPr algn="ctr" eaLnBrk="1" hangingPunct="1"/>
            <a:endParaRPr 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/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704.418.2628 (Max Direct)</a:t>
            </a:r>
          </a:p>
          <a:p>
            <a:pPr algn="ctr" eaLnBrk="1" hangingPunct="1"/>
            <a:endParaRPr 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/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www.maxbankruptcybootcamp.com</a:t>
            </a:r>
          </a:p>
          <a:p>
            <a:pPr algn="ctr" eaLnBrk="1" hangingPunct="1"/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www.maxgardnerlaw.com</a:t>
            </a:r>
          </a:p>
          <a:p>
            <a:pPr algn="ctr" eaLnBrk="1" hangingPunct="1"/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maxgardner@maxgardner.com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533400"/>
            <a:ext cx="8001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Max Gardner’s</a:t>
            </a:r>
          </a:p>
          <a:p>
            <a:pPr algn="ctr"/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Bankruptcy Boot Camps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BOX">
  <a:themeElements>
    <a:clrScheme name="BLUEBOX 1">
      <a:dk1>
        <a:srgbClr val="000000"/>
      </a:dk1>
      <a:lt1>
        <a:srgbClr val="FFFFFF"/>
      </a:lt1>
      <a:dk2>
        <a:srgbClr val="000099"/>
      </a:dk2>
      <a:lt2>
        <a:srgbClr val="FFFF00"/>
      </a:lt2>
      <a:accent1>
        <a:srgbClr val="FF9900"/>
      </a:accent1>
      <a:accent2>
        <a:srgbClr val="FF0033"/>
      </a:accent2>
      <a:accent3>
        <a:srgbClr val="AAAACA"/>
      </a:accent3>
      <a:accent4>
        <a:srgbClr val="DADADA"/>
      </a:accent4>
      <a:accent5>
        <a:srgbClr val="FFCAAA"/>
      </a:accent5>
      <a:accent6>
        <a:srgbClr val="E7002D"/>
      </a:accent6>
      <a:hlink>
        <a:srgbClr val="00CCCC"/>
      </a:hlink>
      <a:folHlink>
        <a:srgbClr val="6699FF"/>
      </a:folHlink>
    </a:clrScheme>
    <a:fontScheme name="BLUEBOX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BOX 1">
        <a:dk1>
          <a:srgbClr val="000000"/>
        </a:dk1>
        <a:lt1>
          <a:srgbClr val="FFFFFF"/>
        </a:lt1>
        <a:dk2>
          <a:srgbClr val="000099"/>
        </a:dk2>
        <a:lt2>
          <a:srgbClr val="FFFF00"/>
        </a:lt2>
        <a:accent1>
          <a:srgbClr val="FF9900"/>
        </a:accent1>
        <a:accent2>
          <a:srgbClr val="FF0033"/>
        </a:accent2>
        <a:accent3>
          <a:srgbClr val="AAAACA"/>
        </a:accent3>
        <a:accent4>
          <a:srgbClr val="DADADA"/>
        </a:accent4>
        <a:accent5>
          <a:srgbClr val="FFCAAA"/>
        </a:accent5>
        <a:accent6>
          <a:srgbClr val="E7002D"/>
        </a:accent6>
        <a:hlink>
          <a:srgbClr val="00CC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BOX 2">
        <a:dk1>
          <a:srgbClr val="000000"/>
        </a:dk1>
        <a:lt1>
          <a:srgbClr val="FFFFFF"/>
        </a:lt1>
        <a:dk2>
          <a:srgbClr val="FF0033"/>
        </a:dk2>
        <a:lt2>
          <a:srgbClr val="CCCCFF"/>
        </a:lt2>
        <a:accent1>
          <a:srgbClr val="FF33FF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ADFF"/>
        </a:accent5>
        <a:accent6>
          <a:srgbClr val="0000E7"/>
        </a:accent6>
        <a:hlink>
          <a:srgbClr val="00FFFF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BOX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DDDDDD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6B6B6B"/>
        </a:accent6>
        <a:hlink>
          <a:srgbClr val="B2B2B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BOX 4">
        <a:dk1>
          <a:srgbClr val="663300"/>
        </a:dk1>
        <a:lt1>
          <a:srgbClr val="FFFFFF"/>
        </a:lt1>
        <a:dk2>
          <a:srgbClr val="996600"/>
        </a:dk2>
        <a:lt2>
          <a:srgbClr val="FFFF00"/>
        </a:lt2>
        <a:accent1>
          <a:srgbClr val="FF9900"/>
        </a:accent1>
        <a:accent2>
          <a:srgbClr val="FF0033"/>
        </a:accent2>
        <a:accent3>
          <a:srgbClr val="CAB8AA"/>
        </a:accent3>
        <a:accent4>
          <a:srgbClr val="DADADA"/>
        </a:accent4>
        <a:accent5>
          <a:srgbClr val="FFCAAA"/>
        </a:accent5>
        <a:accent6>
          <a:srgbClr val="E7002D"/>
        </a:accent6>
        <a:hlink>
          <a:srgbClr val="0099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BLUEBOX</Template>
  <TotalTime>25</TotalTime>
  <Words>38</Words>
  <Application>Microsoft Office PowerPoint</Application>
  <PresentationFormat>On-screen Show (4:3)</PresentationFormat>
  <Paragraphs>18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Monotype Sorts</vt:lpstr>
      <vt:lpstr>BLUEBOX</vt:lpstr>
      <vt:lpstr>Congressional Oversight Panel  November 16, 2010  Examining the Consequences of Mortgage Irregularities for Financial Stability and Foreclosure Mitigation</vt:lpstr>
      <vt:lpstr>Slide 2</vt:lpstr>
      <vt:lpstr>Slide 3</vt:lpstr>
      <vt:lpstr>Slide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Congressional Oversight Panel  November 16, 2010  Examining the Consequences of Mortgage Irregularities for Financial Stability and Foreclosure Mitigation</dc:title>
  <dc:creator> </dc:creator>
  <cp:lastModifiedBy>user1</cp:lastModifiedBy>
  <cp:revision>5</cp:revision>
  <dcterms:created xsi:type="dcterms:W3CDTF">2010-12-27T16:59:41Z</dcterms:created>
  <dcterms:modified xsi:type="dcterms:W3CDTF">2011-01-27T17:53:40Z</dcterms:modified>
</cp:coreProperties>
</file>